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84" r:id="rId17"/>
    <p:sldId id="299" r:id="rId18"/>
    <p:sldId id="302" r:id="rId19"/>
    <p:sldId id="30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15E183-1AEF-4A5B-BB83-182092E02F9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7F77CE2-AF31-48FF-BAAE-0151594BC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urancebroker.ru/" TargetMode="External"/><Relationship Id="rId2" Type="http://schemas.openxmlformats.org/officeDocument/2006/relationships/hyperlink" Target="mailto:insbrokinfo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Обзор поправок в Закон ОСД №</a:t>
            </a:r>
            <a:r>
              <a:rPr lang="ru-RU" smtClean="0"/>
              <a:t>4015-1 </a:t>
            </a:r>
            <a:r>
              <a:rPr lang="ru-RU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400" b="1" dirty="0" smtClean="0"/>
              <a:t>Новые требования по информационной открытости   </a:t>
            </a:r>
            <a:r>
              <a:rPr lang="ru-RU" sz="4400" b="1" dirty="0" smtClean="0"/>
              <a:t>страховых </a:t>
            </a:r>
            <a:r>
              <a:rPr lang="ru-RU" sz="4400" b="1" dirty="0" smtClean="0"/>
              <a:t>посредников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2700" b="1" dirty="0" smtClean="0"/>
              <a:t>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636"/>
            <a:ext cx="25431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29058" y="514351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ru-RU" dirty="0" smtClean="0"/>
              <a:t>Бугаев Юрий Степанович, </a:t>
            </a:r>
            <a:r>
              <a:rPr lang="ru-RU" sz="1200" dirty="0" smtClean="0"/>
              <a:t>Председатель Совета Ассоциации Профессиональных Страховых Брокеров (АПСБ).</a:t>
            </a:r>
            <a:endParaRPr lang="ru-RU" sz="1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разъяснять страхователям, застрахованным лицам, </a:t>
            </a:r>
            <a:r>
              <a:rPr lang="ru-RU" dirty="0" err="1" smtClean="0"/>
              <a:t>выгодоприобретателям</a:t>
            </a:r>
            <a:r>
              <a:rPr lang="ru-RU" dirty="0" smtClean="0"/>
              <a:t>, а также лицам, имеющим намерение заключить договор страхования, </a:t>
            </a:r>
          </a:p>
          <a:p>
            <a:pPr algn="ctr">
              <a:buNone/>
            </a:pPr>
            <a:r>
              <a:rPr lang="ru-RU" b="1" dirty="0" smtClean="0"/>
              <a:t>по их запросам </a:t>
            </a:r>
          </a:p>
          <a:p>
            <a:pPr algn="ctr">
              <a:buNone/>
            </a:pPr>
            <a:r>
              <a:rPr lang="ru-RU" dirty="0" smtClean="0"/>
              <a:t>положения, содержащиеся в правилах страхования, договоре страхования.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Страховые </a:t>
            </a:r>
            <a:r>
              <a:rPr lang="ru-RU" sz="3600" dirty="0" smtClean="0"/>
              <a:t> брокеры </a:t>
            </a:r>
            <a:r>
              <a:rPr lang="ru-RU" sz="3200" b="1" i="1" dirty="0" smtClean="0"/>
              <a:t>обязаны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800" dirty="0" smtClean="0"/>
              <a:t>обязаны размещать на сайте в   сети «Интернет» информацию  о</a:t>
            </a:r>
          </a:p>
          <a:p>
            <a:pPr algn="just"/>
            <a:r>
              <a:rPr lang="ru-RU" sz="3200" dirty="0" smtClean="0"/>
              <a:t>наименовании, полномочиях и деятельности,  </a:t>
            </a:r>
            <a:r>
              <a:rPr lang="ru-RU" dirty="0" smtClean="0"/>
              <a:t>  </a:t>
            </a:r>
            <a:r>
              <a:rPr lang="ru-RU" sz="2800" b="1" i="1" dirty="0" smtClean="0"/>
              <a:t>включая  </a:t>
            </a:r>
            <a:r>
              <a:rPr lang="ru-RU" sz="2800" dirty="0" smtClean="0"/>
              <a:t>- </a:t>
            </a:r>
            <a:r>
              <a:rPr lang="ru-RU" dirty="0" smtClean="0"/>
              <a:t>контактные телефоны,  - режим работы, - место нахождения </a:t>
            </a:r>
            <a:r>
              <a:rPr lang="ru-RU" dirty="0" smtClean="0"/>
              <a:t> - </a:t>
            </a:r>
            <a:r>
              <a:rPr lang="ru-RU" dirty="0" smtClean="0"/>
              <a:t>перечень оказываемых услуг,- их стоимость,  - размер своего вознаграждения</a:t>
            </a:r>
          </a:p>
          <a:p>
            <a:r>
              <a:rPr lang="ru-RU" dirty="0" smtClean="0"/>
              <a:t> </a:t>
            </a:r>
            <a:r>
              <a:rPr lang="ru-RU" sz="2900" dirty="0" smtClean="0"/>
              <a:t>лицензии </a:t>
            </a:r>
            <a:r>
              <a:rPr lang="ru-RU" dirty="0" smtClean="0"/>
              <a:t>на осуществление посреднической деятельности в качестве страхового брокера, </a:t>
            </a:r>
          </a:p>
          <a:p>
            <a:r>
              <a:rPr lang="ru-RU" dirty="0" smtClean="0"/>
              <a:t>перечне оказываемых </a:t>
            </a:r>
            <a:r>
              <a:rPr lang="ru-RU" sz="2900" dirty="0" smtClean="0"/>
              <a:t>услуг</a:t>
            </a:r>
            <a:r>
              <a:rPr lang="ru-RU" dirty="0" smtClean="0"/>
              <a:t>, </a:t>
            </a:r>
          </a:p>
          <a:p>
            <a:r>
              <a:rPr lang="ru-RU" sz="2900" dirty="0" smtClean="0"/>
              <a:t>страховщике</a:t>
            </a:r>
            <a:r>
              <a:rPr lang="ru-RU" dirty="0" smtClean="0"/>
              <a:t>, в интересах которого осуществляется страхование, и его </a:t>
            </a:r>
            <a:r>
              <a:rPr lang="ru-RU" sz="2800" dirty="0" smtClean="0"/>
              <a:t>деятельности  </a:t>
            </a:r>
            <a:endParaRPr lang="ru-RU" dirty="0" smtClean="0"/>
          </a:p>
          <a:p>
            <a:r>
              <a:rPr lang="ru-RU" dirty="0" smtClean="0"/>
              <a:t>наличии (с указанием доли) или об отсутствии </a:t>
            </a:r>
            <a:r>
              <a:rPr lang="ru-RU" sz="2900" b="1" dirty="0" smtClean="0"/>
              <a:t>участия в капитале страховщика </a:t>
            </a:r>
            <a:r>
              <a:rPr lang="ru-RU" dirty="0" smtClean="0"/>
              <a:t>(страховщиков), </a:t>
            </a:r>
          </a:p>
          <a:p>
            <a:r>
              <a:rPr lang="ru-RU" sz="2900" dirty="0" smtClean="0"/>
              <a:t>видах и об условиях </a:t>
            </a:r>
            <a:r>
              <a:rPr lang="ru-RU" dirty="0" smtClean="0"/>
              <a:t>страхования, </a:t>
            </a:r>
          </a:p>
          <a:p>
            <a:r>
              <a:rPr lang="ru-RU" sz="2900" dirty="0" smtClean="0"/>
              <a:t>результаты анализа страховых услуг </a:t>
            </a:r>
            <a:r>
              <a:rPr lang="ru-RU" dirty="0" smtClean="0"/>
              <a:t> у различных страховщиков, </a:t>
            </a:r>
            <a:r>
              <a:rPr lang="ru-RU" sz="2300" dirty="0" smtClean="0"/>
              <a:t>подтверждающие, что предложение страхового брокера страхователю сформировано с учетом потребностей страхователя</a:t>
            </a:r>
            <a:endParaRPr lang="ru-RU" sz="2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Страховые </a:t>
            </a:r>
            <a:r>
              <a:rPr lang="ru-RU" sz="3200" dirty="0" smtClean="0"/>
              <a:t> брокеры </a:t>
            </a:r>
            <a:r>
              <a:rPr lang="ru-RU" sz="3200" b="1" dirty="0" smtClean="0"/>
              <a:t>- </a:t>
            </a:r>
            <a:r>
              <a:rPr lang="ru-RU" sz="3200" b="1" i="1" dirty="0" smtClean="0">
                <a:solidFill>
                  <a:srgbClr val="FFFF00"/>
                </a:solidFill>
              </a:rPr>
              <a:t>юридические лица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ведут </a:t>
            </a:r>
            <a:r>
              <a:rPr lang="ru-RU" dirty="0" smtClean="0">
                <a:solidFill>
                  <a:srgbClr val="FFFF00"/>
                </a:solidFill>
              </a:rPr>
              <a:t>страховщики</a:t>
            </a:r>
            <a:r>
              <a:rPr lang="ru-RU" dirty="0" smtClean="0"/>
              <a:t>, </a:t>
            </a:r>
          </a:p>
          <a:p>
            <a:pPr algn="ctr">
              <a:buNone/>
            </a:pPr>
            <a:r>
              <a:rPr lang="ru-RU" sz="2200" dirty="0" smtClean="0"/>
              <a:t>с которыми у них заключены договоры об оказании услуг, связанных со страхованием. 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Сведения, </a:t>
            </a:r>
            <a:r>
              <a:rPr lang="ru-RU" sz="2100" dirty="0" smtClean="0"/>
              <a:t>позволяющие идентифицировать </a:t>
            </a:r>
            <a:r>
              <a:rPr lang="ru-RU" sz="2100" dirty="0" smtClean="0"/>
              <a:t> страхового </a:t>
            </a:r>
            <a:r>
              <a:rPr lang="ru-RU" sz="2100" dirty="0" smtClean="0"/>
              <a:t>брокера </a:t>
            </a:r>
            <a:r>
              <a:rPr lang="ru-RU" sz="1700" dirty="0" smtClean="0"/>
              <a:t>в качестве лица, с которым у страховщика заключен договор об оказании услуг, связанных со страхованием </a:t>
            </a:r>
            <a:r>
              <a:rPr lang="ru-RU" sz="1700" dirty="0" smtClean="0"/>
              <a:t>( наименование </a:t>
            </a:r>
            <a:r>
              <a:rPr lang="ru-RU" sz="1700" dirty="0" smtClean="0"/>
              <a:t>страхового </a:t>
            </a:r>
            <a:r>
              <a:rPr lang="ru-RU" sz="1700" dirty="0" smtClean="0"/>
              <a:t>  брокера</a:t>
            </a:r>
            <a:r>
              <a:rPr lang="ru-RU" sz="1700" dirty="0" smtClean="0"/>
              <a:t>, </a:t>
            </a:r>
            <a:r>
              <a:rPr lang="ru-RU" sz="1700" dirty="0" smtClean="0"/>
              <a:t> договора</a:t>
            </a:r>
            <a:r>
              <a:rPr lang="ru-RU" sz="1700" dirty="0" smtClean="0"/>
              <a:t>), </a:t>
            </a:r>
            <a:r>
              <a:rPr lang="ru-RU" dirty="0" smtClean="0"/>
              <a:t>размещаются страховщиками на своих сайтах в сети «Интернет».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Полномочия по ведению реестра  и размещению соответствующих сведений из него  могут быть переданы страховщиком объединению страховщиков.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Реестры </a:t>
            </a:r>
            <a:r>
              <a:rPr lang="ru-RU" sz="3200" dirty="0" smtClean="0"/>
              <a:t> страховых </a:t>
            </a:r>
            <a:r>
              <a:rPr lang="ru-RU" sz="3200" dirty="0" smtClean="0"/>
              <a:t>брокеров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страховая деятельность (страховое дело), </a:t>
            </a: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dirty="0" smtClean="0"/>
              <a:t>связанная с деятельностью по оказанию услуг</a:t>
            </a:r>
          </a:p>
          <a:p>
            <a:pPr algn="ctr">
              <a:buNone/>
            </a:pPr>
            <a:r>
              <a:rPr lang="ru-RU" dirty="0" smtClean="0"/>
              <a:t>по страхованию, по перестрахованию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Сфера деятельности  страховых брокеров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по требованиям страхователей, застрахованных лиц, </a:t>
            </a:r>
            <a:r>
              <a:rPr lang="ru-RU" sz="2400" dirty="0" err="1" smtClean="0"/>
              <a:t>выгодоприобретателей</a:t>
            </a:r>
            <a:r>
              <a:rPr lang="ru-RU" sz="2400" dirty="0" smtClean="0"/>
              <a:t>, а также лиц, имеющих намерение заключить договор страхования,   </a:t>
            </a:r>
            <a:r>
              <a:rPr lang="ru-RU" sz="2400" i="1" dirty="0" smtClean="0"/>
              <a:t>предоставлять</a:t>
            </a:r>
            <a:r>
              <a:rPr lang="ru-RU" sz="3200" i="1" dirty="0" smtClean="0"/>
              <a:t> информацию о размере вознаграждения, </a:t>
            </a:r>
            <a:r>
              <a:rPr lang="ru-RU" sz="2000" i="1" dirty="0" smtClean="0"/>
              <a:t>выплачиваемого </a:t>
            </a:r>
            <a:r>
              <a:rPr lang="ru-RU" sz="2000" i="1" dirty="0" smtClean="0"/>
              <a:t> </a:t>
            </a:r>
            <a:r>
              <a:rPr lang="ru-RU" sz="3200" i="1" dirty="0" smtClean="0"/>
              <a:t> страховому </a:t>
            </a:r>
            <a:r>
              <a:rPr lang="ru-RU" sz="3200" i="1" dirty="0" smtClean="0"/>
              <a:t>брокеру </a:t>
            </a:r>
            <a:r>
              <a:rPr lang="ru-RU" sz="3200" i="1" dirty="0" smtClean="0">
                <a:solidFill>
                  <a:srgbClr val="FFFF00"/>
                </a:solidFill>
              </a:rPr>
              <a:t>по обязательному страхованию.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Страховщики обязаны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указание на организационно-правовую форму субъекта страхового дела;  </a:t>
            </a:r>
          </a:p>
          <a:p>
            <a:r>
              <a:rPr lang="ru-RU" dirty="0" smtClean="0"/>
              <a:t> указание на вид деятельности субъекта страхового дела </a:t>
            </a:r>
            <a:r>
              <a:rPr lang="ru-RU" sz="2100" dirty="0" smtClean="0"/>
              <a:t> </a:t>
            </a:r>
            <a:r>
              <a:rPr lang="ru-RU" dirty="0" smtClean="0"/>
              <a:t>"</a:t>
            </a:r>
            <a:r>
              <a:rPr lang="ru-RU" dirty="0" smtClean="0">
                <a:solidFill>
                  <a:srgbClr val="FFFF00"/>
                </a:solidFill>
              </a:rPr>
              <a:t>страховой брокер</a:t>
            </a:r>
            <a:r>
              <a:rPr lang="ru-RU" dirty="0" smtClean="0"/>
              <a:t>", </a:t>
            </a:r>
            <a:r>
              <a:rPr lang="ru-RU" sz="2100" dirty="0" smtClean="0"/>
              <a:t>а также производных от таких слов и словосочетаний;</a:t>
            </a:r>
          </a:p>
          <a:p>
            <a:r>
              <a:rPr lang="ru-RU" dirty="0" smtClean="0"/>
              <a:t>обозначение, индивидуализирующее субъект страхового дела.</a:t>
            </a:r>
          </a:p>
          <a:p>
            <a:pPr algn="just">
              <a:buNone/>
            </a:pPr>
            <a:r>
              <a:rPr lang="ru-RU" dirty="0" smtClean="0"/>
              <a:t>Субъект страхового дела - юридическое лицо </a:t>
            </a:r>
            <a:r>
              <a:rPr lang="ru-RU" dirty="0" smtClean="0">
                <a:solidFill>
                  <a:srgbClr val="FFFF00"/>
                </a:solidFill>
              </a:rPr>
              <a:t>не вправе использовать полностью обозначение</a:t>
            </a:r>
            <a:r>
              <a:rPr lang="ru-RU" dirty="0" smtClean="0"/>
              <a:t>, индивидуализирующее другой субъект страхового дела. </a:t>
            </a:r>
            <a:r>
              <a:rPr lang="ru-RU" sz="2100" dirty="0" smtClean="0"/>
              <a:t>Данное положение не распространяется на дочерние и зависимые общества субъекта страхового дела.</a:t>
            </a:r>
            <a:endParaRPr lang="ru-RU" sz="2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Наименование (фирменное наименование) </a:t>
            </a:r>
            <a:br>
              <a:rPr lang="ru-RU" sz="3200" dirty="0" smtClean="0"/>
            </a:br>
            <a:r>
              <a:rPr lang="ru-RU" sz="2700" dirty="0" smtClean="0"/>
              <a:t>субъекта страхового дела - юридического лица </a:t>
            </a:r>
            <a:br>
              <a:rPr lang="ru-RU" sz="2700" dirty="0" smtClean="0"/>
            </a:br>
            <a:r>
              <a:rPr lang="ru-RU" sz="2700" dirty="0" smtClean="0"/>
              <a:t>должно содержать</a:t>
            </a:r>
            <a:r>
              <a:rPr lang="ru-RU" sz="3200" dirty="0" smtClean="0"/>
              <a:t>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 изменениях, внесенных в документы, явившиеся основанием для получения лицензии  сообщать в письменной форме в орган страхового надзора и одновременно представлять документы, подтверждающие эти изменения, в течение </a:t>
            </a:r>
            <a:r>
              <a:rPr lang="ru-RU" dirty="0" smtClean="0">
                <a:solidFill>
                  <a:srgbClr val="FFFF00"/>
                </a:solidFill>
              </a:rPr>
              <a:t>тридцати дней со дня внесения этих изменений.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Принятие решения о выдаче лицензии или об отказе в выдаче лицензии  производится органом страхового надзора в срок, не превышающий  </a:t>
            </a:r>
            <a:r>
              <a:rPr lang="ru-RU" b="1" i="1" dirty="0" smtClean="0">
                <a:solidFill>
                  <a:srgbClr val="FFFF00"/>
                </a:solidFill>
              </a:rPr>
              <a:t>тридцати рабочих дней </a:t>
            </a:r>
            <a:r>
              <a:rPr lang="ru-RU" dirty="0" smtClean="0"/>
              <a:t>со дня получения  всех документов, предусмотренных Законом для получения лицензии соискателем лицензии.</a:t>
            </a:r>
          </a:p>
          <a:p>
            <a:pPr>
              <a:buNone/>
            </a:pPr>
            <a:r>
              <a:rPr lang="ru-RU" dirty="0" smtClean="0"/>
              <a:t>Орган страхового надзора обязан сообщить соискателю лицензии о принятии указанного решения в течение пяти рабочих дней со дня его принятия.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Страховые брокеры обязаны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Должностные лица органа страхового надзора не вправе разглашать в какой-либо форме сведения, составляющие коммерческую и иную охраняемую законом тайну субъекта страхового дела, за исключением случаев, предусмотренных законодательством Российской Федерации.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Соблюдение коммерческой и иной охраняемой законом тайны  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35782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en-US" sz="2700" dirty="0" smtClean="0"/>
              <a:t>Novotel Moscow Centre, </a:t>
            </a:r>
            <a:r>
              <a:rPr lang="ru-RU" sz="2700" dirty="0" smtClean="0"/>
              <a:t>ул. Новослободская, д. </a:t>
            </a:r>
            <a:r>
              <a:rPr lang="ru-RU" sz="2700" dirty="0" smtClean="0"/>
              <a:t>23 	</a:t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97160"/>
            <a:ext cx="7786742" cy="539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/>
            <a:endParaRPr lang="ru-RU" sz="2000" b="1" dirty="0" smtClean="0"/>
          </a:p>
          <a:p>
            <a:pPr algn="just"/>
            <a:endParaRPr lang="ru-RU" sz="2000" b="1" dirty="0" smtClean="0"/>
          </a:p>
          <a:p>
            <a:r>
              <a:rPr lang="ru-RU" sz="2000" b="1" dirty="0" smtClean="0"/>
              <a:t>некоммерческая </a:t>
            </a:r>
            <a:r>
              <a:rPr lang="ru-RU" sz="2000" b="1" dirty="0" smtClean="0"/>
              <a:t>организация, основана в 2002 году группой страховых брокеров в целях координации взаимодействия участников страховой брокерской деятельности, представления и защиты интересов своих членов в государственных органах и общественных организациях.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sz="1900" dirty="0" smtClean="0"/>
              <a:t>127055</a:t>
            </a:r>
            <a:r>
              <a:rPr lang="ru-RU" sz="1900" dirty="0" smtClean="0"/>
              <a:t>, г. Москва, </a:t>
            </a:r>
            <a:r>
              <a:rPr lang="ru-RU" sz="1900" dirty="0" err="1" smtClean="0"/>
              <a:t>ул.Сущевская</a:t>
            </a:r>
            <a:r>
              <a:rPr lang="ru-RU" sz="1900" dirty="0" smtClean="0"/>
              <a:t>, д.8-12, стр.1</a:t>
            </a:r>
            <a:br>
              <a:rPr lang="ru-RU" sz="1900" dirty="0" smtClean="0"/>
            </a:br>
            <a:r>
              <a:rPr lang="ru-RU" sz="1900" dirty="0" smtClean="0"/>
              <a:t>Тел.: + 7 (499) 973 34 77, + 7 (499) 978 53 75</a:t>
            </a:r>
            <a:br>
              <a:rPr lang="ru-RU" sz="1900" dirty="0" smtClean="0"/>
            </a:br>
            <a:r>
              <a:rPr lang="ru-RU" sz="1900" dirty="0" err="1" smtClean="0"/>
              <a:t>E-mail</a:t>
            </a:r>
            <a:r>
              <a:rPr lang="ru-RU" sz="1900" dirty="0" smtClean="0"/>
              <a:t>: </a:t>
            </a:r>
            <a:r>
              <a:rPr lang="ru-RU" sz="1900" dirty="0" err="1" smtClean="0">
                <a:hlinkClick r:id="rId2"/>
              </a:rPr>
              <a:t>insbrokinfo@gmail.com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dirty="0" err="1" smtClean="0"/>
              <a:t>Web</a:t>
            </a:r>
            <a:r>
              <a:rPr lang="ru-RU" sz="1900" dirty="0" smtClean="0"/>
              <a:t>: </a:t>
            </a:r>
            <a:r>
              <a:rPr lang="ru-RU" sz="1900" dirty="0" smtClean="0">
                <a:hlinkClick r:id="rId3"/>
              </a:rPr>
              <a:t>http://www.insurancebroker.ru/</a:t>
            </a:r>
            <a:r>
              <a:rPr lang="ru-RU" sz="1900" dirty="0" smtClean="0"/>
              <a:t> </a:t>
            </a:r>
            <a:endParaRPr lang="ru-RU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642918"/>
            <a:ext cx="25431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деятельность</a:t>
            </a:r>
            <a:r>
              <a:rPr lang="ru-RU" dirty="0"/>
              <a:t>, </a:t>
            </a:r>
            <a:r>
              <a:rPr lang="ru-RU" sz="2600" dirty="0"/>
              <a:t>осуществляемая в интересах </a:t>
            </a:r>
            <a:r>
              <a:rPr lang="ru-RU" sz="2600" dirty="0" smtClean="0"/>
              <a:t> страхователей </a:t>
            </a:r>
            <a:r>
              <a:rPr lang="ru-RU" sz="2600" dirty="0"/>
              <a:t>и связанная с оказанием им услуг </a:t>
            </a:r>
            <a:r>
              <a:rPr lang="ru-RU" sz="2600" dirty="0" smtClean="0"/>
              <a:t> </a:t>
            </a:r>
            <a:r>
              <a:rPr lang="ru-RU" b="1" dirty="0" smtClean="0"/>
              <a:t>по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dirty="0" smtClean="0"/>
              <a:t>подбору </a:t>
            </a:r>
            <a:r>
              <a:rPr lang="ru-RU" dirty="0" smtClean="0"/>
              <a:t> страховщика </a:t>
            </a:r>
            <a:r>
              <a:rPr lang="ru-RU" dirty="0"/>
              <a:t>(перестраховщика), </a:t>
            </a:r>
            <a:endParaRPr lang="ru-RU" dirty="0" smtClean="0"/>
          </a:p>
          <a:p>
            <a:r>
              <a:rPr lang="ru-RU" dirty="0" smtClean="0"/>
              <a:t>подбору условий </a:t>
            </a:r>
            <a:r>
              <a:rPr lang="ru-RU" dirty="0"/>
              <a:t>страхования (перестрахования), </a:t>
            </a:r>
            <a:endParaRPr lang="ru-RU" dirty="0" smtClean="0"/>
          </a:p>
          <a:p>
            <a:r>
              <a:rPr lang="ru-RU" dirty="0" smtClean="0"/>
              <a:t>оформлению</a:t>
            </a:r>
            <a:r>
              <a:rPr lang="ru-RU" dirty="0"/>
              <a:t>, заключению и сопровождению договора страхования (перестрахования), внесению в него изменений, </a:t>
            </a:r>
            <a:endParaRPr lang="ru-RU" dirty="0" smtClean="0"/>
          </a:p>
          <a:p>
            <a:r>
              <a:rPr lang="ru-RU" dirty="0" smtClean="0"/>
              <a:t>оформлению </a:t>
            </a:r>
            <a:r>
              <a:rPr lang="ru-RU" dirty="0"/>
              <a:t>документов при урегулировании требований о страховой выплате, </a:t>
            </a:r>
            <a:endParaRPr lang="ru-RU" dirty="0" smtClean="0"/>
          </a:p>
          <a:p>
            <a:r>
              <a:rPr lang="ru-RU" dirty="0" smtClean="0"/>
              <a:t>взаимодействию </a:t>
            </a:r>
            <a:r>
              <a:rPr lang="ru-RU" dirty="0"/>
              <a:t>со страховщиком (перестраховщиком), осуществлению консультационной деятельности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2200" dirty="0"/>
              <a:t>Аналогичная деятельность, осуществляемая </a:t>
            </a:r>
            <a:r>
              <a:rPr lang="ru-RU" sz="2200" dirty="0" smtClean="0"/>
              <a:t> </a:t>
            </a:r>
            <a:r>
              <a:rPr lang="ru-RU" sz="2200" b="1" dirty="0" smtClean="0"/>
              <a:t>страхователем </a:t>
            </a:r>
            <a:r>
              <a:rPr lang="ru-RU" sz="2200" dirty="0"/>
              <a:t>в </a:t>
            </a:r>
            <a:r>
              <a:rPr lang="ru-RU" sz="2200" dirty="0" smtClean="0"/>
              <a:t>отношении застрахованных </a:t>
            </a:r>
            <a:r>
              <a:rPr lang="ru-RU" sz="2200" dirty="0"/>
              <a:t>лиц, </a:t>
            </a:r>
            <a:r>
              <a:rPr lang="ru-RU" sz="2200" dirty="0" smtClean="0"/>
              <a:t> </a:t>
            </a:r>
            <a:r>
              <a:rPr lang="ru-RU" sz="2200" b="1" dirty="0" smtClean="0"/>
              <a:t>страховщиком</a:t>
            </a:r>
            <a:r>
              <a:rPr lang="ru-RU" sz="2200" dirty="0" smtClean="0"/>
              <a:t> </a:t>
            </a:r>
            <a:r>
              <a:rPr lang="ru-RU" sz="2200" dirty="0"/>
              <a:t>или его работником, </a:t>
            </a:r>
            <a:r>
              <a:rPr lang="ru-RU" sz="2200" b="1" dirty="0" smtClean="0"/>
              <a:t>не </a:t>
            </a:r>
            <a:r>
              <a:rPr lang="ru-RU" sz="2200" b="1" dirty="0"/>
              <a:t>относится </a:t>
            </a:r>
            <a:r>
              <a:rPr lang="ru-RU" sz="2200" dirty="0"/>
              <a:t>к </a:t>
            </a:r>
            <a:r>
              <a:rPr lang="ru-RU" sz="2200" dirty="0" smtClean="0"/>
              <a:t>           деятельности </a:t>
            </a:r>
            <a:r>
              <a:rPr lang="ru-RU" sz="2200" dirty="0"/>
              <a:t>в качестве </a:t>
            </a:r>
            <a:r>
              <a:rPr lang="ru-RU" sz="2200" dirty="0" smtClean="0"/>
              <a:t> </a:t>
            </a:r>
            <a:r>
              <a:rPr lang="ru-RU" sz="2200" b="1" dirty="0" smtClean="0"/>
              <a:t> страхового </a:t>
            </a:r>
            <a:r>
              <a:rPr lang="ru-RU" sz="2200" b="1" dirty="0"/>
              <a:t>брокера.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Деятельностью</a:t>
            </a: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smtClean="0"/>
              <a:t>страховых брокеров по страхованию и перестрахованию </a:t>
            </a:r>
            <a:r>
              <a:rPr lang="ru-RU" sz="2000" i="1" dirty="0" smtClean="0"/>
              <a:t>является</a:t>
            </a:r>
            <a:endParaRPr lang="ru-RU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за </a:t>
            </a:r>
            <a:r>
              <a:rPr lang="ru-RU" dirty="0"/>
              <a:t>неисполнение или ненадлежащее исполнение обязательств, вытекающих из осуществления ими своей деятельности, </a:t>
            </a:r>
            <a:r>
              <a:rPr lang="ru-RU" sz="2200" dirty="0"/>
              <a:t>в том числе </a:t>
            </a:r>
            <a:endParaRPr lang="ru-RU" sz="22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i="1" dirty="0" smtClean="0"/>
              <a:t>за </a:t>
            </a:r>
            <a:r>
              <a:rPr lang="ru-RU" sz="2400" i="1" dirty="0"/>
              <a:t>разглашение сведений, составляющих коммерческую тайну страховщика, </a:t>
            </a:r>
            <a:endParaRPr lang="ru-RU" sz="2400" i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i="1" dirty="0" smtClean="0"/>
              <a:t>персональных </a:t>
            </a:r>
            <a:r>
              <a:rPr lang="ru-RU" sz="2400" i="1" dirty="0"/>
              <a:t>данных страхователей, </a:t>
            </a:r>
            <a:endParaRPr lang="ru-RU" sz="2400" i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i="1" dirty="0" smtClean="0"/>
              <a:t>за </a:t>
            </a:r>
            <a:r>
              <a:rPr lang="ru-RU" sz="2400" i="1" dirty="0"/>
              <a:t>достоверность, объективность, полноту и своевременность предоставления сведений и документов, подтверждающих исполнение ими своих полномочий.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Страховой </a:t>
            </a:r>
            <a:r>
              <a:rPr lang="ru-RU" sz="3200" dirty="0" smtClean="0"/>
              <a:t> брокер несет </a:t>
            </a:r>
            <a:r>
              <a:rPr lang="ru-RU" sz="3200" b="1" i="1" dirty="0" smtClean="0"/>
              <a:t>ответственность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200" dirty="0" smtClean="0"/>
              <a:t>обеспечивать </a:t>
            </a:r>
            <a:r>
              <a:rPr lang="ru-RU" b="1" i="1" dirty="0" smtClean="0"/>
              <a:t>сохранность </a:t>
            </a:r>
            <a:r>
              <a:rPr lang="ru-RU" b="1" i="1" dirty="0"/>
              <a:t>денежных средств </a:t>
            </a:r>
            <a:r>
              <a:rPr lang="ru-RU" sz="2800" dirty="0"/>
              <a:t>в случае получения страховой премии (страховых взносов) от страхователей, </a:t>
            </a:r>
            <a:r>
              <a:rPr lang="ru-RU" sz="2800" dirty="0" smtClean="0"/>
              <a:t> </a:t>
            </a:r>
          </a:p>
          <a:p>
            <a:pPr algn="just"/>
            <a:r>
              <a:rPr lang="ru-RU" sz="2200" dirty="0" smtClean="0"/>
              <a:t>обеспечивать</a:t>
            </a:r>
            <a:r>
              <a:rPr lang="ru-RU" sz="2800" dirty="0" smtClean="0"/>
              <a:t> </a:t>
            </a:r>
            <a:r>
              <a:rPr lang="ru-RU" b="1" i="1" dirty="0" smtClean="0"/>
              <a:t>сохранность </a:t>
            </a:r>
            <a:r>
              <a:rPr lang="ru-RU" b="1" i="1" dirty="0"/>
              <a:t>документов</a:t>
            </a:r>
            <a:r>
              <a:rPr lang="ru-RU" dirty="0"/>
              <a:t>, </a:t>
            </a:r>
            <a:r>
              <a:rPr lang="ru-RU" sz="2800" dirty="0"/>
              <a:t>предоставленных страховщиком, страхователем, </a:t>
            </a:r>
            <a:endParaRPr lang="ru-RU" sz="2800" dirty="0" smtClean="0"/>
          </a:p>
          <a:p>
            <a:pPr algn="just"/>
            <a:r>
              <a:rPr lang="ru-RU" dirty="0" smtClean="0"/>
              <a:t>предоставлять </a:t>
            </a:r>
            <a:r>
              <a:rPr lang="ru-RU" dirty="0"/>
              <a:t>страховщику отчет об использовании бланков страховых полисов, сертификатов, </a:t>
            </a:r>
            <a:endParaRPr lang="ru-RU" dirty="0" smtClean="0"/>
          </a:p>
          <a:p>
            <a:pPr algn="just"/>
            <a:r>
              <a:rPr lang="ru-RU" dirty="0" smtClean="0"/>
              <a:t>возвращать </a:t>
            </a:r>
            <a:r>
              <a:rPr lang="ru-RU" dirty="0"/>
              <a:t>неиспользованные, испорченные бланки страховых полисов, сертификатов </a:t>
            </a:r>
            <a:r>
              <a:rPr lang="ru-RU" sz="2600" dirty="0"/>
              <a:t>в порядке и на условиях, которые предусмотрены договором, заключенным между страховщиком и страховым агентом, страховым брокером, или  в соответствии с законодательством Российской Федерации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Страховой </a:t>
            </a:r>
            <a:r>
              <a:rPr lang="ru-RU" sz="2800" dirty="0" smtClean="0"/>
              <a:t> брокер  </a:t>
            </a:r>
            <a:r>
              <a:rPr lang="ru-RU" sz="3200" b="1" i="1" dirty="0" smtClean="0"/>
              <a:t>обязан 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smtClean="0"/>
              <a:t> </a:t>
            </a:r>
            <a:r>
              <a:rPr lang="ru-RU" sz="2800" b="1" i="1" dirty="0" smtClean="0"/>
              <a:t>на</a:t>
            </a:r>
            <a:r>
              <a:rPr lang="ru-RU" i="1" dirty="0" smtClean="0"/>
              <a:t> получение </a:t>
            </a:r>
            <a:r>
              <a:rPr lang="ru-RU" i="1" dirty="0"/>
              <a:t>от </a:t>
            </a:r>
            <a:r>
              <a:rPr lang="ru-RU" b="1" i="1" dirty="0"/>
              <a:t>страховщика</a:t>
            </a:r>
            <a:r>
              <a:rPr lang="ru-RU" i="1" dirty="0"/>
              <a:t> сведений о </a:t>
            </a:r>
            <a:endParaRPr lang="ru-RU" i="1" dirty="0" smtClean="0"/>
          </a:p>
          <a:p>
            <a:pPr algn="just">
              <a:buNone/>
            </a:pPr>
            <a:endParaRPr lang="ru-RU" i="1" dirty="0" smtClean="0"/>
          </a:p>
          <a:p>
            <a:pPr algn="just"/>
            <a:r>
              <a:rPr lang="ru-RU" sz="2800" dirty="0" smtClean="0"/>
              <a:t>размере </a:t>
            </a:r>
            <a:r>
              <a:rPr lang="ru-RU" sz="2800" dirty="0"/>
              <a:t>его уставного капитала, страховых резервов, </a:t>
            </a:r>
            <a:endParaRPr lang="ru-RU" sz="2800" dirty="0" smtClean="0"/>
          </a:p>
          <a:p>
            <a:pPr algn="just"/>
            <a:r>
              <a:rPr lang="ru-RU" sz="2800" dirty="0" smtClean="0"/>
              <a:t>лицензии </a:t>
            </a:r>
            <a:r>
              <a:rPr lang="ru-RU" sz="2800" dirty="0"/>
              <a:t>на осуществление страхования, перестрахования, </a:t>
            </a:r>
            <a:endParaRPr lang="ru-RU" sz="2800" dirty="0" smtClean="0"/>
          </a:p>
          <a:p>
            <a:pPr algn="just"/>
            <a:r>
              <a:rPr lang="ru-RU" sz="2800" dirty="0" smtClean="0"/>
              <a:t>сроках </a:t>
            </a:r>
            <a:r>
              <a:rPr lang="ru-RU" sz="2800" dirty="0"/>
              <a:t>деятельности в качестве субъекта страхового дела, </a:t>
            </a:r>
            <a:endParaRPr lang="ru-RU" sz="2800" dirty="0" smtClean="0"/>
          </a:p>
          <a:p>
            <a:pPr algn="just"/>
            <a:r>
              <a:rPr lang="ru-RU" sz="2800" dirty="0" smtClean="0"/>
              <a:t>видах </a:t>
            </a:r>
            <a:r>
              <a:rPr lang="ru-RU" sz="2800" dirty="0"/>
              <a:t>и об условиях осуществляемого страхования.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Страховой </a:t>
            </a:r>
            <a:r>
              <a:rPr lang="ru-RU" sz="2800" dirty="0" smtClean="0"/>
              <a:t> брокер  </a:t>
            </a:r>
            <a:r>
              <a:rPr lang="ru-RU" sz="3200" b="1" i="1" dirty="0" smtClean="0"/>
              <a:t>имеет </a:t>
            </a:r>
            <a:r>
              <a:rPr lang="ru-RU" sz="3200" b="1" i="1" dirty="0" smtClean="0"/>
              <a:t>право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осуществляющий посредническую деятельность в интересах страховщика,  </a:t>
            </a:r>
            <a:r>
              <a:rPr lang="ru-RU" b="1" i="1" dirty="0" smtClean="0">
                <a:solidFill>
                  <a:srgbClr val="FFFF00"/>
                </a:solidFill>
              </a:rPr>
              <a:t>обязан уведомить </a:t>
            </a:r>
            <a:r>
              <a:rPr lang="ru-RU" dirty="0" smtClean="0"/>
              <a:t>об этом страхователя ;</a:t>
            </a:r>
          </a:p>
          <a:p>
            <a:pPr algn="just"/>
            <a:r>
              <a:rPr lang="ru-RU" b="1" i="1" dirty="0" smtClean="0">
                <a:solidFill>
                  <a:srgbClr val="FFFF00"/>
                </a:solidFill>
              </a:rPr>
              <a:t>не вправе </a:t>
            </a:r>
            <a:r>
              <a:rPr lang="ru-RU" dirty="0" smtClean="0"/>
              <a:t>получать вознаграждение за оказанную услугу по одному договору страхования и от страховщика, и от страхователя;</a:t>
            </a:r>
          </a:p>
          <a:p>
            <a:pPr algn="just"/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вправе</a:t>
            </a:r>
            <a:r>
              <a:rPr lang="ru-RU" b="1" i="1" dirty="0" smtClean="0"/>
              <a:t> </a:t>
            </a:r>
            <a:r>
              <a:rPr lang="ru-RU" dirty="0" smtClean="0"/>
              <a:t>осуществлять иную связанную с оказанием услуг по страхованию и не запрещенную законом деятельность, за исключением деятельности страховщика, перестраховщика, страхового агента;</a:t>
            </a:r>
          </a:p>
          <a:p>
            <a:pPr algn="just"/>
            <a:r>
              <a:rPr lang="ru-RU" dirty="0" smtClean="0"/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не вправе </a:t>
            </a:r>
            <a:r>
              <a:rPr lang="ru-RU" dirty="0" smtClean="0"/>
              <a:t>оказывать услуги исключительно по обязательному страхованию.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Ограничения. </a:t>
            </a:r>
            <a:br>
              <a:rPr lang="ru-RU" sz="3600" dirty="0" smtClean="0"/>
            </a:br>
            <a:r>
              <a:rPr lang="ru-RU" sz="3200" b="1" i="1" dirty="0" smtClean="0"/>
              <a:t>Страховой брокер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наименовании, </a:t>
            </a:r>
          </a:p>
          <a:p>
            <a:r>
              <a:rPr lang="ru-RU" dirty="0" smtClean="0"/>
              <a:t>месте нахождения, </a:t>
            </a:r>
          </a:p>
          <a:p>
            <a:r>
              <a:rPr lang="ru-RU" dirty="0" smtClean="0"/>
              <a:t>о лицензии на осуществление посреднической деятельности в качестве страхового брокера, </a:t>
            </a:r>
          </a:p>
          <a:p>
            <a:r>
              <a:rPr lang="ru-RU" dirty="0" smtClean="0"/>
              <a:t>перечне оказываемых услуг, </a:t>
            </a:r>
          </a:p>
          <a:p>
            <a:r>
              <a:rPr lang="ru-RU" dirty="0" smtClean="0"/>
              <a:t>страховщике, в интересах которого осуществляется страхование, </a:t>
            </a:r>
          </a:p>
          <a:p>
            <a:r>
              <a:rPr lang="ru-RU" dirty="0" smtClean="0"/>
              <a:t>наличии (с указанием доли) или об отсутствии участия в капитале страховщика (страховщиков), </a:t>
            </a:r>
          </a:p>
          <a:p>
            <a:r>
              <a:rPr lang="ru-RU" dirty="0" smtClean="0"/>
              <a:t>о видах и об условиях страхования, </a:t>
            </a:r>
          </a:p>
          <a:p>
            <a:r>
              <a:rPr lang="ru-RU" dirty="0" smtClean="0"/>
              <a:t>результаты анализа страховых услуг (подлежащих страхованию объектов, страховых рисков, страховых тарифов и иных условий страхования у различных страховщиков), подтверждающие, что предложение страхового брокера страхователю сформировано с учетом потребностей страхователя.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 Страховой брокер </a:t>
            </a:r>
            <a:br>
              <a:rPr lang="ru-RU" sz="3200" dirty="0" smtClean="0"/>
            </a:br>
            <a:r>
              <a:rPr lang="ru-RU" sz="2700" dirty="0" smtClean="0"/>
              <a:t>обязан предоставлять </a:t>
            </a:r>
            <a:r>
              <a:rPr lang="ru-RU" sz="3100" b="1" i="1" dirty="0" smtClean="0"/>
              <a:t>страхователю</a:t>
            </a:r>
            <a:r>
              <a:rPr lang="ru-RU" sz="2700" dirty="0" smtClean="0"/>
              <a:t> по его требованию информацию о</a:t>
            </a:r>
            <a:endParaRPr lang="ru-RU" sz="2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информацию </a:t>
            </a:r>
          </a:p>
          <a:p>
            <a:pPr algn="just"/>
            <a:r>
              <a:rPr lang="ru-RU" sz="2400" dirty="0" smtClean="0"/>
              <a:t>о страховом риске, </a:t>
            </a:r>
          </a:p>
          <a:p>
            <a:pPr algn="just"/>
            <a:r>
              <a:rPr lang="ru-RU" sz="2400" dirty="0" smtClean="0"/>
              <a:t>об объекте, </a:t>
            </a:r>
          </a:p>
          <a:p>
            <a:pPr algn="just"/>
            <a:r>
              <a:rPr lang="ru-RU" sz="2400" dirty="0" smtClean="0"/>
              <a:t>о предмете страхования, </a:t>
            </a:r>
          </a:p>
          <a:p>
            <a:pPr algn="just"/>
            <a:r>
              <a:rPr lang="ru-RU" sz="2400" dirty="0" smtClean="0"/>
              <a:t>о его потребности в страховании, </a:t>
            </a:r>
          </a:p>
          <a:p>
            <a:pPr algn="just"/>
            <a:r>
              <a:rPr lang="ru-RU" sz="2400" dirty="0" smtClean="0"/>
              <a:t>иную информацию; 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документы</a:t>
            </a:r>
            <a:r>
              <a:rPr lang="ru-RU" sz="2400" i="1" dirty="0" smtClean="0">
                <a:solidFill>
                  <a:srgbClr val="FFFF00"/>
                </a:solidFill>
              </a:rPr>
              <a:t>, </a:t>
            </a:r>
            <a:r>
              <a:rPr lang="ru-RU" sz="2400" dirty="0" smtClean="0"/>
              <a:t>связанные с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заключением и сопровождением договора страхования,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исполнением своих обязанностей, </a:t>
            </a:r>
            <a:r>
              <a:rPr lang="ru-RU" sz="1900" dirty="0" smtClean="0"/>
              <a:t>в порядке и в объеме, которые установлены законодательством Российской Федерации и договором между страховщиком и страховым брокером.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Страховой брокер </a:t>
            </a:r>
            <a:br>
              <a:rPr lang="ru-RU" sz="3200" dirty="0" smtClean="0"/>
            </a:br>
            <a:r>
              <a:rPr lang="ru-RU" sz="2700" dirty="0" smtClean="0"/>
              <a:t>предоставляет </a:t>
            </a:r>
            <a:r>
              <a:rPr lang="ru-RU" sz="3100" b="1" i="1" dirty="0" smtClean="0"/>
              <a:t>страховщику</a:t>
            </a:r>
            <a:r>
              <a:rPr lang="ru-RU" sz="2700" dirty="0" smtClean="0"/>
              <a:t> полученные от страхователя</a:t>
            </a:r>
            <a:endParaRPr lang="ru-RU" sz="2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осуществляется 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b="1" i="1" dirty="0" smtClean="0">
                <a:solidFill>
                  <a:srgbClr val="FFFF00"/>
                </a:solidFill>
              </a:rPr>
              <a:t>органом страхового надзора </a:t>
            </a:r>
          </a:p>
          <a:p>
            <a:pPr>
              <a:buNone/>
            </a:pPr>
            <a:r>
              <a:rPr lang="ru-RU" dirty="0" smtClean="0"/>
              <a:t>в соответствии с требованиями действующего Законодательства;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>
                <a:solidFill>
                  <a:srgbClr val="FFFF00"/>
                </a:solidFill>
              </a:rPr>
              <a:t>страховщиком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 части исполнения полномочий и обязанностей, предусмотренных договором между страховщиком и страховым брокером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Контроль </a:t>
            </a:r>
            <a:br>
              <a:rPr lang="ru-RU" sz="3600" dirty="0" smtClean="0"/>
            </a:br>
            <a:r>
              <a:rPr lang="ru-RU" sz="3600" dirty="0" smtClean="0"/>
              <a:t>за деятельностью страховых брокеров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473</TotalTime>
  <Words>972</Words>
  <Application>Microsoft Office PowerPoint</Application>
  <PresentationFormat>Экран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Новые требования по информационной открытости   страховых посредников    </vt:lpstr>
      <vt:lpstr>Деятельностью   страховых брокеров по страхованию и перестрахованию является</vt:lpstr>
      <vt:lpstr>Страховой  брокер несет ответственность</vt:lpstr>
      <vt:lpstr>Страховой  брокер  обязан </vt:lpstr>
      <vt:lpstr>Страховой  брокер  имеет право</vt:lpstr>
      <vt:lpstr>Ограничения.  Страховой брокер</vt:lpstr>
      <vt:lpstr> Страховой брокер  обязан предоставлять страхователю по его требованию информацию о</vt:lpstr>
      <vt:lpstr>Страховой брокер  предоставляет страховщику полученные от страхователя</vt:lpstr>
      <vt:lpstr>Контроль  за деятельностью страховых брокеров</vt:lpstr>
      <vt:lpstr>Страховые  брокеры обязаны</vt:lpstr>
      <vt:lpstr>Страховые  брокеры - юридические лица</vt:lpstr>
      <vt:lpstr>Реестры  страховых брокеров</vt:lpstr>
      <vt:lpstr>Сфера деятельности  страховых брокеров</vt:lpstr>
      <vt:lpstr>Страховщики обязаны</vt:lpstr>
      <vt:lpstr>Наименование (фирменное наименование)  субъекта страхового дела - юридического лица  должно содержать:</vt:lpstr>
      <vt:lpstr>Страховые брокеры обязаны</vt:lpstr>
      <vt:lpstr>Соблюдение коммерческой и иной охраняемой законом тайны  </vt:lpstr>
      <vt:lpstr>   Novotel Moscow Centre, ул. Новослободская, д. 23   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Страховые агенты и страховые брокеры  </dc:title>
  <dc:creator>User</dc:creator>
  <cp:lastModifiedBy>User</cp:lastModifiedBy>
  <cp:revision>56</cp:revision>
  <dcterms:created xsi:type="dcterms:W3CDTF">2013-07-15T14:10:51Z</dcterms:created>
  <dcterms:modified xsi:type="dcterms:W3CDTF">2013-11-25T15:39:58Z</dcterms:modified>
</cp:coreProperties>
</file>